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260" r:id="rId3"/>
    <p:sldId id="268" r:id="rId4"/>
    <p:sldId id="263" r:id="rId5"/>
    <p:sldId id="269" r:id="rId6"/>
    <p:sldId id="266" r:id="rId7"/>
    <p:sldId id="270" r:id="rId8"/>
    <p:sldId id="267" r:id="rId9"/>
    <p:sldId id="262" r:id="rId10"/>
    <p:sldId id="261" r:id="rId11"/>
    <p:sldId id="264" r:id="rId12"/>
    <p:sldId id="271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0000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85"/>
    <p:restoredTop sz="91383"/>
  </p:normalViewPr>
  <p:slideViewPr>
    <p:cSldViewPr snapToGrid="0" snapToObjects="1">
      <p:cViewPr>
        <p:scale>
          <a:sx n="100" d="100"/>
          <a:sy n="100" d="100"/>
        </p:scale>
        <p:origin x="608" y="-1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1C9FF-EEC5-914E-B593-8CE4F83FF76E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5DF07-5A53-7445-B53B-4F8692226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3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5DF07-5A53-7445-B53B-4F8692226B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the input</a:t>
            </a:r>
            <a:r>
              <a:rPr lang="en-US" baseline="0" dirty="0" smtClean="0"/>
              <a:t> or what</a:t>
            </a:r>
            <a:r>
              <a:rPr lang="mr-IN" baseline="0" dirty="0" smtClean="0"/>
              <a:t>’</a:t>
            </a:r>
            <a:r>
              <a:rPr lang="en-US" baseline="0" dirty="0" smtClean="0"/>
              <a:t>s </a:t>
            </a:r>
            <a:r>
              <a:rPr lang="en-US" baseline="0" smtClean="0"/>
              <a:t>the output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5DF07-5A53-7445-B53B-4F8692226B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1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350" y="1338793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Automatic Extraction of Phrase-Level Map Labels from Historical Maps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349" y="3390899"/>
            <a:ext cx="9129299" cy="749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400" i="1" dirty="0" err="1">
                <a:latin typeface="Times New Roman"/>
                <a:cs typeface="Times New Roman"/>
              </a:rPr>
              <a:t>Haowen</a:t>
            </a:r>
            <a:r>
              <a:rPr lang="en-US" sz="2400" i="1" dirty="0">
                <a:latin typeface="Times New Roman"/>
                <a:cs typeface="Times New Roman"/>
              </a:rPr>
              <a:t> Lin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US" sz="2400" i="1" dirty="0">
                <a:latin typeface="Times New Roman"/>
                <a:cs typeface="Times New Roman"/>
              </a:rPr>
              <a:t>Computer Science Department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571500" y="4651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Experiment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299" y="23965840"/>
            <a:ext cx="14892462" cy="454948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935528"/>
              </p:ext>
            </p:extLst>
          </p:nvPr>
        </p:nvGraphicFramePr>
        <p:xfrm>
          <a:off x="1993900" y="1896268"/>
          <a:ext cx="6578600" cy="35332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6330"/>
                <a:gridCol w="1467921"/>
                <a:gridCol w="1851640"/>
                <a:gridCol w="1802709"/>
              </a:tblGrid>
              <a:tr h="1365821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Result</a:t>
                      </a:r>
                      <a:endParaRPr lang="en-GB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USGS 60 Inches-Salton</a:t>
                      </a:r>
                      <a:endParaRPr lang="en-GB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Ordnance Survey 60 Inches</a:t>
                      </a:r>
                      <a:endParaRPr lang="en-GB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USGS 15 Inches-Brawley</a:t>
                      </a:r>
                      <a:endParaRPr lang="en-GB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682912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 dirty="0">
                          <a:effectLst/>
                        </a:rPr>
                        <a:t>Precision</a:t>
                      </a:r>
                      <a:endParaRPr lang="en-GB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 dirty="0">
                          <a:effectLst/>
                        </a:rPr>
                        <a:t>91.56%</a:t>
                      </a:r>
                      <a:endParaRPr lang="en-GB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 dirty="0">
                          <a:effectLst/>
                        </a:rPr>
                        <a:t>91.67%</a:t>
                      </a:r>
                      <a:endParaRPr lang="en-GB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>
                          <a:effectLst/>
                        </a:rPr>
                        <a:t>79.31%</a:t>
                      </a:r>
                      <a:endParaRPr lang="en-GB" sz="20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796729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>
                          <a:effectLst/>
                        </a:rPr>
                        <a:t>Recall</a:t>
                      </a:r>
                      <a:endParaRPr lang="en-GB" sz="20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>
                          <a:effectLst/>
                        </a:rPr>
                        <a:t>40.42%</a:t>
                      </a:r>
                      <a:endParaRPr lang="en-GB" sz="20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 dirty="0">
                          <a:effectLst/>
                        </a:rPr>
                        <a:t>38.60%</a:t>
                      </a:r>
                      <a:endParaRPr lang="en-GB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 dirty="0">
                          <a:effectLst/>
                        </a:rPr>
                        <a:t>32.85%</a:t>
                      </a:r>
                      <a:endParaRPr lang="en-GB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687764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 dirty="0">
                          <a:effectLst/>
                        </a:rPr>
                        <a:t>Total Phrases</a:t>
                      </a:r>
                      <a:endParaRPr lang="en-GB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>
                          <a:effectLst/>
                        </a:rPr>
                        <a:t>95</a:t>
                      </a:r>
                      <a:endParaRPr lang="en-GB" sz="20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>
                          <a:effectLst/>
                        </a:rPr>
                        <a:t>84</a:t>
                      </a:r>
                      <a:endParaRPr lang="en-GB" sz="20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2000" dirty="0">
                          <a:effectLst/>
                        </a:rPr>
                        <a:t>134</a:t>
                      </a:r>
                      <a:endParaRPr lang="en-GB" sz="20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Title 3"/>
          <p:cNvSpPr txBox="1">
            <a:spLocks/>
          </p:cNvSpPr>
          <p:nvPr/>
        </p:nvSpPr>
        <p:spPr>
          <a:xfrm>
            <a:off x="469900" y="1214438"/>
            <a:ext cx="3873500" cy="171926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Evaluation Metric: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Precision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Recall</a:t>
            </a:r>
          </a:p>
          <a:p>
            <a:pPr marL="342900" indent="-342900" algn="l">
              <a:buFont typeface="Arial" charset="0"/>
              <a:buChar char="•"/>
            </a:pP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Summary and Future work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1240173"/>
            <a:ext cx="3428751" cy="3761052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69900" y="3275631"/>
            <a:ext cx="4978400" cy="171926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Imbalanced data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 the training model	                      Solution:                                                                     1) Increase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misclassification penalty for true </a:t>
            </a: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connections                                                                       2)Resampling dataset                                      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469900" y="1236672"/>
            <a:ext cx="4978400" cy="171926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Polygons with huge distance/text area differences are still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connected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                                 Solution:           						 1) Iterative training						       2) Check linkages after removing connected	 polygons</a:t>
            </a:r>
          </a:p>
        </p:txBody>
      </p:sp>
    </p:spTree>
    <p:extLst>
      <p:ext uri="{BB962C8B-B14F-4D97-AF65-F5344CB8AC3E}">
        <p14:creationId xmlns:p14="http://schemas.microsoft.com/office/powerpoint/2010/main" val="13144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Summary and Future work</a:t>
            </a:r>
          </a:p>
          <a:p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55600" y="1656555"/>
            <a:ext cx="4102100" cy="171926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Adding more features			 Example: 		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               Orientation of polygons :                                          </a:t>
            </a:r>
          </a:p>
          <a:p>
            <a:pPr algn="l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  Using minimum bounding boxes to       </a:t>
            </a:r>
          </a:p>
          <a:p>
            <a:pPr algn="l"/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  decide orientation			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182" y="17804333"/>
            <a:ext cx="3006764" cy="2026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8582" y="17956733"/>
            <a:ext cx="3006764" cy="2026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94" y="1656555"/>
            <a:ext cx="4093906" cy="26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8500" y="1727200"/>
            <a:ext cx="54483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Thank you!</a:t>
            </a:r>
          </a:p>
          <a:p>
            <a:pPr lvl="0" algn="ctr" defTabSz="914400">
              <a:defRPr/>
            </a:pP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lvl="0" algn="ctr" defTabSz="914400">
              <a:defRPr/>
            </a:pP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</a:rPr>
              <a:t>Haowen</a:t>
            </a: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 Lin, </a:t>
            </a:r>
            <a:r>
              <a:rPr lang="en-US" sz="2800" dirty="0" err="1" smtClean="0">
                <a:solidFill>
                  <a:schemeClr val="bg2">
                    <a:lumMod val="10000"/>
                  </a:schemeClr>
                </a:solidFill>
              </a:rPr>
              <a:t>haowenli@usc.edu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lvl="0" algn="ctr" defTabSz="914400">
              <a:defRPr/>
            </a:pP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lvl="0" algn="ctr" defTabSz="914400">
              <a:defRPr/>
            </a:pPr>
            <a:r>
              <a:rPr lang="en-US" sz="2800" dirty="0" smtClean="0">
                <a:solidFill>
                  <a:schemeClr val="bg2">
                    <a:lumMod val="10000"/>
                  </a:schemeClr>
                </a:solidFill>
              </a:rPr>
              <a:t>Computer Science Department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lvl="0" algn="ctr" defTabSz="914400">
              <a:defRPr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University of Southern California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59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Motivation</a:t>
            </a:r>
            <a:endParaRPr lang="en-US" dirty="0"/>
          </a:p>
        </p:txBody>
      </p:sp>
      <p:pic>
        <p:nvPicPr>
          <p:cNvPr id="1026" name="Picture 2" descr="age1image78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0" y="1608138"/>
            <a:ext cx="4320660" cy="302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7800" y="1844546"/>
            <a:ext cx="4191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Textual information is used for          -searching 					      -building comprehensive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gazetteer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However, we only get separated bounding boxes from OCR scanning and manual digitalization 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15100" y="3022600"/>
            <a:ext cx="63500" cy="106871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515100" y="3949700"/>
            <a:ext cx="1270000" cy="14161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Challenges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1273715"/>
            <a:ext cx="6388100" cy="41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55600" y="4143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Feature Generation</a:t>
            </a:r>
            <a:endParaRPr lang="en-US" dirty="0"/>
          </a:p>
        </p:txBody>
      </p:sp>
      <p:sp>
        <p:nvSpPr>
          <p:cNvPr id="3" name="object 18"/>
          <p:cNvSpPr txBox="1"/>
          <p:nvPr/>
        </p:nvSpPr>
        <p:spPr>
          <a:xfrm>
            <a:off x="945815" y="15498692"/>
            <a:ext cx="430676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4000" b="1" dirty="0" smtClean="0"/>
              <a:t>Boundary Distance</a:t>
            </a:r>
            <a:endParaRPr lang="en-US" sz="4000" b="1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45814" y="1230591"/>
            <a:ext cx="3054685" cy="6477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1. Boundary Distance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15" y="1772543"/>
            <a:ext cx="2730500" cy="3434457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4229496" y="2274192"/>
            <a:ext cx="4355704" cy="375830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ompute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the distance between every line segment </a:t>
            </a:r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Word from same phrases: boundary distance is small; Words from different phrases: boundary distance is large</a:t>
            </a:r>
          </a:p>
        </p:txBody>
      </p:sp>
    </p:spTree>
    <p:extLst>
      <p:ext uri="{BB962C8B-B14F-4D97-AF65-F5344CB8AC3E}">
        <p14:creationId xmlns:p14="http://schemas.microsoft.com/office/powerpoint/2010/main" val="8674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55600" y="4143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Feature Generation</a:t>
            </a:r>
            <a:endParaRPr lang="en-US" dirty="0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1155698" y="1387079"/>
            <a:ext cx="2959101" cy="71358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2. Character Spacing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71" y="1930400"/>
            <a:ext cx="3270647" cy="34036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870449" y="1577976"/>
            <a:ext cx="2558320" cy="71358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870449" y="2291556"/>
            <a:ext cx="3767266" cy="259794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Map labels have various text sizes</a:t>
            </a:r>
          </a:p>
          <a:p>
            <a:pPr marL="285750" indent="-285750" algn="l">
              <a:buFont typeface="Arial" charset="0"/>
              <a:buChar char="•"/>
            </a:pPr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Words from same phrases have similar character spacing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45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54000" y="4270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Feature Generation</a:t>
            </a:r>
            <a:endParaRPr lang="en-US" dirty="0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1217675" y="1340002"/>
            <a:ext cx="2295207" cy="43799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3. Capitalization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76" y="1911502"/>
            <a:ext cx="2919830" cy="3219298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4761737" y="1911502"/>
            <a:ext cx="3556763" cy="322549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Three kinds of capitalization:                       1) All uppercase                               2) All lowercase                                3) Combinations of uppercase 	 and lowercase</a:t>
            </a:r>
          </a:p>
          <a:p>
            <a:pPr marL="285750" indent="-285750" algn="l">
              <a:buFont typeface="Arial" charset="0"/>
              <a:buChar char="•"/>
            </a:pPr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Words in same phrases must have same capitalization</a:t>
            </a:r>
          </a:p>
        </p:txBody>
      </p:sp>
    </p:spTree>
    <p:extLst>
      <p:ext uri="{BB962C8B-B14F-4D97-AF65-F5344CB8AC3E}">
        <p14:creationId xmlns:p14="http://schemas.microsoft.com/office/powerpoint/2010/main" val="59895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219200" y="1204365"/>
            <a:ext cx="2603104" cy="58633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4. Textual Content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381000" y="47997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Feature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43591"/>
            <a:ext cx="3098800" cy="344120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826000" y="2296074"/>
            <a:ext cx="3873500" cy="171926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Same words must come from separate phrases </a:t>
            </a:r>
          </a:p>
          <a:p>
            <a:pPr marL="342900" indent="-342900" algn="l">
              <a:buFont typeface="Arial" charset="0"/>
              <a:buChar char="•"/>
            </a:pP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5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54000" y="4270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Support Vector Machine</a:t>
            </a:r>
            <a:endParaRPr lang="en-US" dirty="0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573088" y="1655032"/>
            <a:ext cx="4191000" cy="18054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Training and testing between every pair of polygons on the maps</a:t>
            </a:r>
          </a:p>
          <a:p>
            <a:pPr marL="342900" indent="-342900" algn="l">
              <a:buFont typeface="Arial" charset="0"/>
              <a:buChar char="•"/>
            </a:pPr>
            <a:endParaRPr lang="en-US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Feature vector: [Text Ratio, Boundary Distance]</a:t>
            </a:r>
          </a:p>
          <a:p>
            <a:pPr marL="342900" indent="-342900" algn="l">
              <a:buFont typeface="Arial" charset="0"/>
              <a:buChar char="•"/>
            </a:pP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Output : the actual linkage between every pair of polygons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1655032"/>
            <a:ext cx="3098800" cy="300324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943600" y="2032000"/>
            <a:ext cx="1422400" cy="68580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076950" y="3049814"/>
            <a:ext cx="1206500" cy="404783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743825" y="2358367"/>
            <a:ext cx="107950" cy="674716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0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Data Flow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85" y="1366000"/>
            <a:ext cx="4025530" cy="389535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239838"/>
            <a:ext cx="3949700" cy="402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1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470</TotalTime>
  <Words>239</Words>
  <Application>Microsoft Macintosh PowerPoint</Application>
  <PresentationFormat>On-screen Show (4:3)</PresentationFormat>
  <Paragraphs>70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Mangal</vt:lpstr>
      <vt:lpstr>Times New Roman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Hannah</dc:creator>
  <cp:lastModifiedBy>Lin Hannah</cp:lastModifiedBy>
  <cp:revision>61</cp:revision>
  <cp:lastPrinted>2012-02-07T18:57:58Z</cp:lastPrinted>
  <dcterms:created xsi:type="dcterms:W3CDTF">2017-11-06T08:48:46Z</dcterms:created>
  <dcterms:modified xsi:type="dcterms:W3CDTF">2017-11-08T00:35:09Z</dcterms:modified>
</cp:coreProperties>
</file>